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7"/>
  </p:notesMasterIdLst>
  <p:sldIdLst>
    <p:sldId id="263" r:id="rId2"/>
    <p:sldId id="318" r:id="rId3"/>
    <p:sldId id="305" r:id="rId4"/>
    <p:sldId id="307" r:id="rId5"/>
    <p:sldId id="275" r:id="rId6"/>
    <p:sldId id="274" r:id="rId7"/>
    <p:sldId id="319" r:id="rId8"/>
    <p:sldId id="310" r:id="rId9"/>
    <p:sldId id="311" r:id="rId10"/>
    <p:sldId id="312" r:id="rId11"/>
    <p:sldId id="296" r:id="rId12"/>
    <p:sldId id="309" r:id="rId13"/>
    <p:sldId id="316" r:id="rId14"/>
    <p:sldId id="314" r:id="rId15"/>
    <p:sldId id="317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7D61"/>
    <a:srgbClr val="62A682"/>
    <a:srgbClr val="4C5F27"/>
    <a:srgbClr val="FFFF69"/>
    <a:srgbClr val="FEB64C"/>
    <a:srgbClr val="B17ED8"/>
    <a:srgbClr val="E54950"/>
    <a:srgbClr val="35B2CF"/>
    <a:srgbClr val="8F45C7"/>
    <a:srgbClr val="FEA8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25" autoAdjust="0"/>
  </p:normalViewPr>
  <p:slideViewPr>
    <p:cSldViewPr>
      <p:cViewPr>
        <p:scale>
          <a:sx n="90" d="100"/>
          <a:sy n="90" d="100"/>
        </p:scale>
        <p:origin x="-1224" y="1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AA603-1829-4CC0-A9B7-EC2E6DCBF13F}" type="datetimeFigureOut">
              <a:rPr lang="es-ES" smtClean="0"/>
              <a:pPr/>
              <a:t>27/01/2016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3CA0B-1350-4475-8941-96DD6B9E719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3386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3CA0B-1350-4475-8941-96DD6B9E7190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3CA0B-1350-4475-8941-96DD6B9E7190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3CA0B-1350-4475-8941-96DD6B9E7190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0D31E-8508-4549-8D6F-E3B4C003AE99}" type="datetimeFigureOut">
              <a:rPr lang="es-ES" smtClean="0"/>
              <a:pPr/>
              <a:t>27/01/2016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47A8-6D15-4CB7-92E6-F14D8C24E2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0D31E-8508-4549-8D6F-E3B4C003AE99}" type="datetimeFigureOut">
              <a:rPr lang="es-ES" smtClean="0"/>
              <a:pPr/>
              <a:t>27/01/2016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47A8-6D15-4CB7-92E6-F14D8C24E2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0D31E-8508-4549-8D6F-E3B4C003AE99}" type="datetimeFigureOut">
              <a:rPr lang="es-ES" smtClean="0"/>
              <a:pPr/>
              <a:t>27/01/2016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47A8-6D15-4CB7-92E6-F14D8C24E2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0D31E-8508-4549-8D6F-E3B4C003AE99}" type="datetimeFigureOut">
              <a:rPr lang="es-ES" smtClean="0"/>
              <a:pPr/>
              <a:t>27/01/2016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47A8-6D15-4CB7-92E6-F14D8C24E2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0D31E-8508-4549-8D6F-E3B4C003AE99}" type="datetimeFigureOut">
              <a:rPr lang="es-ES" smtClean="0"/>
              <a:pPr/>
              <a:t>27/01/2016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47A8-6D15-4CB7-92E6-F14D8C24E2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0D31E-8508-4549-8D6F-E3B4C003AE99}" type="datetimeFigureOut">
              <a:rPr lang="es-ES" smtClean="0"/>
              <a:pPr/>
              <a:t>27/01/2016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47A8-6D15-4CB7-92E6-F14D8C24E2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0D31E-8508-4549-8D6F-E3B4C003AE99}" type="datetimeFigureOut">
              <a:rPr lang="es-ES" smtClean="0"/>
              <a:pPr/>
              <a:t>27/01/2016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47A8-6D15-4CB7-92E6-F14D8C24E2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0D31E-8508-4549-8D6F-E3B4C003AE99}" type="datetimeFigureOut">
              <a:rPr lang="es-ES" smtClean="0"/>
              <a:pPr/>
              <a:t>27/01/2016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47A8-6D15-4CB7-92E6-F14D8C24E2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0D31E-8508-4549-8D6F-E3B4C003AE99}" type="datetimeFigureOut">
              <a:rPr lang="es-ES" smtClean="0"/>
              <a:pPr/>
              <a:t>27/01/2016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47A8-6D15-4CB7-92E6-F14D8C24E2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0D31E-8508-4549-8D6F-E3B4C003AE99}" type="datetimeFigureOut">
              <a:rPr lang="es-ES" smtClean="0"/>
              <a:pPr/>
              <a:t>27/01/2016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47A8-6D15-4CB7-92E6-F14D8C24E2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0D31E-8508-4549-8D6F-E3B4C003AE99}" type="datetimeFigureOut">
              <a:rPr lang="es-ES" smtClean="0"/>
              <a:pPr/>
              <a:t>27/01/2016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47A8-6D15-4CB7-92E6-F14D8C24E2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0D31E-8508-4549-8D6F-E3B4C003AE99}" type="datetimeFigureOut">
              <a:rPr lang="es-ES" smtClean="0"/>
              <a:pPr/>
              <a:t>27/01/2016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D47A8-6D15-4CB7-92E6-F14D8C24E2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.gif"/><Relationship Id="rId9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7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2.gif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10" Type="http://schemas.openxmlformats.org/officeDocument/2006/relationships/image" Target="../media/image2.gif"/><Relationship Id="rId4" Type="http://schemas.openxmlformats.org/officeDocument/2006/relationships/image" Target="../media/image8.jpeg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3.png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gi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.gif"/><Relationship Id="rId5" Type="http://schemas.openxmlformats.org/officeDocument/2006/relationships/image" Target="../media/image18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9.gif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13" y="6588968"/>
            <a:ext cx="8105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://drcalderonlabs.com/Logos/Drcald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9" y="655252"/>
            <a:ext cx="2520280" cy="1587776"/>
          </a:xfrm>
          <a:prstGeom prst="rect">
            <a:avLst/>
          </a:prstGeom>
          <a:noFill/>
        </p:spPr>
      </p:pic>
      <p:pic>
        <p:nvPicPr>
          <p:cNvPr id="19" name="Picture 2" descr="DSC00020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25" y="465882"/>
            <a:ext cx="2174015" cy="21710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1 Título"/>
          <p:cNvSpPr txBox="1">
            <a:spLocks/>
          </p:cNvSpPr>
          <p:nvPr/>
        </p:nvSpPr>
        <p:spPr>
          <a:xfrm>
            <a:off x="1259632" y="2708920"/>
            <a:ext cx="6768752" cy="129614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b="1" i="1" dirty="0" smtClean="0">
                <a:solidFill>
                  <a:srgbClr val="C00000"/>
                </a:solidFill>
                <a:latin typeface="HELVETICA" pitchFamily="34" charset="0"/>
                <a:ea typeface="+mj-ea"/>
                <a:cs typeface="HELVETICA" pitchFamily="34" charset="0"/>
              </a:rPr>
              <a:t>PlastiCombustibles</a:t>
            </a:r>
            <a:r>
              <a:rPr lang="es-CL" b="1" i="1" dirty="0" smtClean="0">
                <a:latin typeface="HELVETICA" pitchFamily="34" charset="0"/>
                <a:ea typeface="+mj-ea"/>
                <a:cs typeface="HELVETICA" pitchFamily="34" charset="0"/>
              </a:rPr>
              <a:t>: La Conversión de Residuos Plásticos en Combustible Industrial y </a:t>
            </a:r>
            <a:r>
              <a:rPr lang="es-CL" b="1" i="1" dirty="0" smtClean="0">
                <a:latin typeface="HELVETICA" pitchFamily="34" charset="0"/>
                <a:ea typeface="+mj-ea"/>
                <a:cs typeface="HELVETICA" pitchFamily="34" charset="0"/>
              </a:rPr>
              <a:t>Vehicular</a:t>
            </a:r>
            <a:endParaRPr lang="es-CL" b="1" i="1" dirty="0" smtClean="0">
              <a:latin typeface="HELVETICA" pitchFamily="34" charset="0"/>
              <a:ea typeface="+mj-ea"/>
              <a:cs typeface="HELVETIC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1" i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Análisis de </a:t>
            </a:r>
            <a:r>
              <a:rPr kumimoji="0" lang="es-CL" b="1" i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Potencialidades.</a:t>
            </a:r>
            <a:endParaRPr kumimoji="0" lang="es-CL" b="1" i="0" u="none" strike="noStrike" kern="1200" cap="none" spc="0" normalizeH="0" baseline="0" noProof="0" dirty="0">
              <a:ln>
                <a:noFill/>
              </a:ln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  <p:sp>
        <p:nvSpPr>
          <p:cNvPr id="24" name="1 Título"/>
          <p:cNvSpPr txBox="1">
            <a:spLocks/>
          </p:cNvSpPr>
          <p:nvPr/>
        </p:nvSpPr>
        <p:spPr>
          <a:xfrm>
            <a:off x="1412032" y="4077072"/>
            <a:ext cx="6768752" cy="129614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600" b="1" i="1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  <a:ea typeface="+mj-ea"/>
                <a:cs typeface="HELVETICA" pitchFamily="34" charset="0"/>
              </a:rPr>
              <a:t>Reunión Dirección Estratégica de Innovación Conocimiento y Tecnología DCT</a:t>
            </a: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  <p:pic>
        <p:nvPicPr>
          <p:cNvPr id="27" name="Picture 2" descr="C:\Procesos\Pirolisis\Presentacion Ecopetrol\web_ecopetrol_wide_c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5301208"/>
            <a:ext cx="2520280" cy="1165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88640"/>
            <a:ext cx="2338346" cy="966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13" y="6444952"/>
            <a:ext cx="8105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ttp://drcalderonlabs.com/Logos/Drcald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2656"/>
            <a:ext cx="1512168" cy="952666"/>
          </a:xfrm>
          <a:prstGeom prst="rect">
            <a:avLst/>
          </a:prstGeom>
          <a:noFill/>
        </p:spPr>
      </p:pic>
      <p:sp>
        <p:nvSpPr>
          <p:cNvPr id="12" name="11 Rectángulo"/>
          <p:cNvSpPr/>
          <p:nvPr/>
        </p:nvSpPr>
        <p:spPr>
          <a:xfrm>
            <a:off x="1979711" y="1541985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Determinaciones Analíticas de Crudo Liviano</a:t>
            </a:r>
            <a:endParaRPr lang="es-ES_tradnl" b="1" i="1" dirty="0">
              <a:solidFill>
                <a:srgbClr val="C00000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8866" y="2420888"/>
            <a:ext cx="7266267" cy="214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88640"/>
            <a:ext cx="2338346" cy="966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13" y="6444952"/>
            <a:ext cx="8105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0 Imag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2792" y="1556792"/>
            <a:ext cx="2135192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0 Imagen"/>
          <p:cNvPicPr>
            <a:picLocks noChangeAspect="1" noChangeArrowheads="1"/>
          </p:cNvPicPr>
          <p:nvPr/>
        </p:nvPicPr>
        <p:blipFill>
          <a:blip r:embed="rId5" cstate="print"/>
          <a:srcRect b="-6494"/>
          <a:stretch>
            <a:fillRect/>
          </a:stretch>
        </p:blipFill>
        <p:spPr bwMode="auto">
          <a:xfrm>
            <a:off x="4788024" y="1556792"/>
            <a:ext cx="1732993" cy="89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Gráfico 7"/>
          <p:cNvPicPr>
            <a:picLocks noChangeArrowheads="1"/>
          </p:cNvPicPr>
          <p:nvPr/>
        </p:nvPicPr>
        <p:blipFill>
          <a:blip r:embed="rId6" cstate="print"/>
          <a:srcRect l="-4027" t="-4808" r="-2737" b="-8748"/>
          <a:stretch>
            <a:fillRect/>
          </a:stretch>
        </p:blipFill>
        <p:spPr bwMode="auto">
          <a:xfrm>
            <a:off x="179512" y="3212976"/>
            <a:ext cx="432048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ttp://drcalderonlabs.com/Logos/Drcald4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332656"/>
            <a:ext cx="1512168" cy="952666"/>
          </a:xfrm>
          <a:prstGeom prst="rect">
            <a:avLst/>
          </a:prstGeom>
          <a:noFill/>
        </p:spPr>
      </p:pic>
      <p:sp>
        <p:nvSpPr>
          <p:cNvPr id="17" name="16 Rectángulo"/>
          <p:cNvSpPr/>
          <p:nvPr/>
        </p:nvSpPr>
        <p:spPr>
          <a:xfrm>
            <a:off x="539552" y="2730406"/>
            <a:ext cx="40324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i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Comparativos potencia vehículo a Gasolina</a:t>
            </a:r>
            <a:endParaRPr lang="es-ES_tradnl" sz="1400" b="1" i="1" dirty="0">
              <a:solidFill>
                <a:schemeClr val="tx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4734272" y="3882534"/>
            <a:ext cx="45182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Comparativos par de torsión vehículo a Gasolina</a:t>
            </a:r>
            <a:endParaRPr lang="es-ES_tradnl" sz="1400" b="1" dirty="0">
              <a:solidFill>
                <a:srgbClr val="C00000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029" name="Gráfico 8"/>
          <p:cNvPicPr>
            <a:picLocks noChangeArrowheads="1"/>
          </p:cNvPicPr>
          <p:nvPr/>
        </p:nvPicPr>
        <p:blipFill>
          <a:blip r:embed="rId8" cstate="print"/>
          <a:srcRect l="-3893" t="-4808" r="-2734" b="-8748"/>
          <a:stretch>
            <a:fillRect/>
          </a:stretch>
        </p:blipFill>
        <p:spPr bwMode="auto">
          <a:xfrm>
            <a:off x="4499992" y="4365104"/>
            <a:ext cx="45720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88640"/>
            <a:ext cx="2338346" cy="966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13" y="6444952"/>
            <a:ext cx="8105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0 Imag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6411" y="1128804"/>
            <a:ext cx="2135192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0 Imagen"/>
          <p:cNvPicPr>
            <a:picLocks noChangeAspect="1" noChangeArrowheads="1"/>
          </p:cNvPicPr>
          <p:nvPr/>
        </p:nvPicPr>
        <p:blipFill>
          <a:blip r:embed="rId5" cstate="print"/>
          <a:srcRect b="-6494"/>
          <a:stretch>
            <a:fillRect/>
          </a:stretch>
        </p:blipFill>
        <p:spPr bwMode="auto">
          <a:xfrm>
            <a:off x="5148064" y="1162671"/>
            <a:ext cx="1732993" cy="89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ttp://drcalderonlabs.com/Logos/Drcald4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32656"/>
            <a:ext cx="1512168" cy="952666"/>
          </a:xfrm>
          <a:prstGeom prst="rect">
            <a:avLst/>
          </a:prstGeom>
          <a:noFill/>
        </p:spPr>
      </p:pic>
      <p:sp>
        <p:nvSpPr>
          <p:cNvPr id="17" name="16 Rectángulo"/>
          <p:cNvSpPr/>
          <p:nvPr/>
        </p:nvSpPr>
        <p:spPr>
          <a:xfrm>
            <a:off x="611560" y="3717032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i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Comparativos potencia vehículo a Diesel</a:t>
            </a:r>
            <a:endParaRPr lang="es-ES_tradnl" sz="1400" b="1" i="1" dirty="0">
              <a:solidFill>
                <a:schemeClr val="tx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4734272" y="2658398"/>
            <a:ext cx="45182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Comparativos par de torsión vehículo a Diesel</a:t>
            </a:r>
            <a:endParaRPr lang="es-ES_tradnl" sz="1400" b="1" dirty="0">
              <a:solidFill>
                <a:srgbClr val="C00000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2050" name="Gráfico 10"/>
          <p:cNvPicPr>
            <a:picLocks noChangeArrowheads="1"/>
          </p:cNvPicPr>
          <p:nvPr/>
        </p:nvPicPr>
        <p:blipFill>
          <a:blip r:embed="rId7" cstate="print"/>
          <a:srcRect l="-4022" t="-4808" r="-2605" b="-8748"/>
          <a:stretch>
            <a:fillRect/>
          </a:stretch>
        </p:blipFill>
        <p:spPr bwMode="auto">
          <a:xfrm>
            <a:off x="255265" y="4149080"/>
            <a:ext cx="438874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Gráfico 9"/>
          <p:cNvPicPr>
            <a:picLocks noChangeArrowheads="1"/>
          </p:cNvPicPr>
          <p:nvPr/>
        </p:nvPicPr>
        <p:blipFill>
          <a:blip r:embed="rId8" cstate="print"/>
          <a:srcRect l="-3886" t="-4808" r="-2602" b="-8748"/>
          <a:stretch>
            <a:fillRect/>
          </a:stretch>
        </p:blipFill>
        <p:spPr bwMode="auto">
          <a:xfrm>
            <a:off x="4572001" y="3140968"/>
            <a:ext cx="432048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raugh\Desktop\innpulsa.fw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0060" y="2290078"/>
            <a:ext cx="1989812" cy="994906"/>
          </a:xfrm>
          <a:prstGeom prst="rect">
            <a:avLst/>
          </a:prstGeom>
          <a:noFill/>
        </p:spPr>
      </p:pic>
      <p:pic>
        <p:nvPicPr>
          <p:cNvPr id="4099" name="Picture 3" descr="C:\Users\Draugh\Desktop\Drcald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276872"/>
            <a:ext cx="1714512" cy="1080142"/>
          </a:xfrm>
          <a:prstGeom prst="rect">
            <a:avLst/>
          </a:prstGeom>
          <a:noFill/>
        </p:spPr>
      </p:pic>
      <p:pic>
        <p:nvPicPr>
          <p:cNvPr id="4100" name="Picture 4" descr="C:\Users\Draugh\Desktop\descarg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645024"/>
            <a:ext cx="2149669" cy="768148"/>
          </a:xfrm>
          <a:prstGeom prst="rect">
            <a:avLst/>
          </a:prstGeom>
          <a:noFill/>
        </p:spPr>
      </p:pic>
      <p:pic>
        <p:nvPicPr>
          <p:cNvPr id="4101" name="Picture 5" descr="C:\Users\Draugh\Desktop\thumbnails.png"/>
          <p:cNvPicPr>
            <a:picLocks noChangeAspect="1" noChangeArrowheads="1"/>
          </p:cNvPicPr>
          <p:nvPr/>
        </p:nvPicPr>
        <p:blipFill>
          <a:blip r:embed="rId6" cstate="print"/>
          <a:srcRect l="25000" r="21666"/>
          <a:stretch>
            <a:fillRect/>
          </a:stretch>
        </p:blipFill>
        <p:spPr bwMode="auto">
          <a:xfrm>
            <a:off x="3862180" y="4725144"/>
            <a:ext cx="1285884" cy="1484114"/>
          </a:xfrm>
          <a:prstGeom prst="rect">
            <a:avLst/>
          </a:prstGeom>
          <a:noFill/>
        </p:spPr>
      </p:pic>
      <p:pic>
        <p:nvPicPr>
          <p:cNvPr id="1026" name="Picture 2" descr="C:\Users\Draugh\Desktop\ventures_corp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3789040"/>
            <a:ext cx="1944216" cy="510889"/>
          </a:xfrm>
          <a:prstGeom prst="rect">
            <a:avLst/>
          </a:prstGeom>
          <a:noFill/>
        </p:spPr>
      </p:pic>
      <p:sp>
        <p:nvSpPr>
          <p:cNvPr id="22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160240" y="1484784"/>
            <a:ext cx="5076056" cy="6754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i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Cofinanciación y Premios Recibidos</a:t>
            </a:r>
          </a:p>
        </p:txBody>
      </p:sp>
      <p:pic>
        <p:nvPicPr>
          <p:cNvPr id="24" name="Picture 2" descr="http://drcalderonlabs.com/Logos/Drcald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2656"/>
            <a:ext cx="1512168" cy="952666"/>
          </a:xfrm>
          <a:prstGeom prst="rect">
            <a:avLst/>
          </a:prstGeom>
          <a:noFill/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188640"/>
            <a:ext cx="2338346" cy="966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9113" y="6444952"/>
            <a:ext cx="8105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Gustavo\Mis documentos\PlastiCombustibles\Fotografias\DSC00020.JPG"/>
          <p:cNvPicPr>
            <a:picLocks noChangeAspect="1" noChangeArrowheads="1"/>
          </p:cNvPicPr>
          <p:nvPr/>
        </p:nvPicPr>
        <p:blipFill>
          <a:blip r:embed="rId3" cstate="print"/>
          <a:srcRect l="14187" t="15560" r="19887" b="8728"/>
          <a:stretch>
            <a:fillRect/>
          </a:stretch>
        </p:blipFill>
        <p:spPr bwMode="auto">
          <a:xfrm>
            <a:off x="3377787" y="2348880"/>
            <a:ext cx="2214578" cy="1690073"/>
          </a:xfrm>
          <a:prstGeom prst="rect">
            <a:avLst/>
          </a:prstGeom>
          <a:noFill/>
        </p:spPr>
      </p:pic>
      <p:pic>
        <p:nvPicPr>
          <p:cNvPr id="3075" name="Picture 3" descr="C:\Users\Draugh\Desktop\pepsi_fle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2417" y="4379798"/>
            <a:ext cx="3214710" cy="1693463"/>
          </a:xfrm>
          <a:prstGeom prst="rect">
            <a:avLst/>
          </a:prstGeom>
          <a:noFill/>
        </p:spPr>
      </p:pic>
      <p:pic>
        <p:nvPicPr>
          <p:cNvPr id="3076" name="Picture 4" descr="C:\Users\Draugh\Desktop\Sabritas-Arrow-Image_v5-MX.jpg"/>
          <p:cNvPicPr>
            <a:picLocks noChangeAspect="1" noChangeArrowheads="1"/>
          </p:cNvPicPr>
          <p:nvPr/>
        </p:nvPicPr>
        <p:blipFill>
          <a:blip r:embed="rId5" cstate="print"/>
          <a:srcRect l="2381" t="37791" r="77381" b="9883"/>
          <a:stretch>
            <a:fillRect/>
          </a:stretch>
        </p:blipFill>
        <p:spPr bwMode="auto">
          <a:xfrm>
            <a:off x="1088006" y="4250680"/>
            <a:ext cx="1763277" cy="1867000"/>
          </a:xfrm>
          <a:prstGeom prst="rect">
            <a:avLst/>
          </a:prstGeom>
          <a:noFill/>
        </p:spPr>
      </p:pic>
      <p:sp>
        <p:nvSpPr>
          <p:cNvPr id="14" name="13 Flecha doblada"/>
          <p:cNvSpPr/>
          <p:nvPr/>
        </p:nvSpPr>
        <p:spPr>
          <a:xfrm>
            <a:off x="1555139" y="2701148"/>
            <a:ext cx="1500198" cy="128588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7" name="16 Flecha doblada"/>
          <p:cNvSpPr/>
          <p:nvPr/>
        </p:nvSpPr>
        <p:spPr>
          <a:xfrm rot="5400000">
            <a:off x="5994746" y="2852431"/>
            <a:ext cx="1500198" cy="128588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8" name="17 Flecha derecha"/>
          <p:cNvSpPr/>
          <p:nvPr/>
        </p:nvSpPr>
        <p:spPr>
          <a:xfrm rot="10800000">
            <a:off x="3427348" y="5094178"/>
            <a:ext cx="1357322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88763" y="1336605"/>
            <a:ext cx="7776864" cy="6754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i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Acuerdo de Cooperación con </a:t>
            </a:r>
            <a:r>
              <a:rPr lang="es-ES" sz="1800" b="1" i="1" dirty="0" err="1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PepsiCo</a:t>
            </a:r>
            <a:r>
              <a:rPr lang="es-ES" sz="1800" b="1" i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 para </a:t>
            </a:r>
          </a:p>
          <a:p>
            <a:r>
              <a:rPr lang="es-ES" sz="1800" b="1" i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convertir sus residuos en Combustible Vehicular</a:t>
            </a:r>
          </a:p>
        </p:txBody>
      </p:sp>
      <p:pic>
        <p:nvPicPr>
          <p:cNvPr id="12" name="Picture 2" descr="http://drcalderonlabs.com/Logos/Drcald4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32656"/>
            <a:ext cx="1512168" cy="952666"/>
          </a:xfrm>
          <a:prstGeom prst="rect">
            <a:avLst/>
          </a:prstGeom>
          <a:noFill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188640"/>
            <a:ext cx="2338346" cy="966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9113" y="6444952"/>
            <a:ext cx="8105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395536" y="2276872"/>
            <a:ext cx="34563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i="1" dirty="0" smtClean="0">
                <a:solidFill>
                  <a:schemeClr val="tx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Asegurar la Calidad de la Gasolina </a:t>
            </a:r>
            <a:r>
              <a:rPr lang="es-CO" b="1" i="1" dirty="0" smtClean="0">
                <a:solidFill>
                  <a:schemeClr val="tx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y </a:t>
            </a:r>
            <a:r>
              <a:rPr lang="es-CO" b="1" i="1" dirty="0" smtClean="0">
                <a:solidFill>
                  <a:schemeClr val="tx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el Diesel.</a:t>
            </a:r>
            <a:endParaRPr lang="es-CO" b="1" i="1" dirty="0" smtClean="0">
              <a:solidFill>
                <a:schemeClr val="tx2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endParaRPr lang="es-CO" b="1" i="1" dirty="0" smtClean="0">
              <a:solidFill>
                <a:schemeClr val="tx2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r>
              <a:rPr lang="es-CO" b="1" i="1" dirty="0" smtClean="0">
                <a:solidFill>
                  <a:schemeClr val="tx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Equipos</a:t>
            </a:r>
            <a:r>
              <a:rPr lang="es-CO" b="1" i="1" dirty="0" smtClean="0">
                <a:solidFill>
                  <a:schemeClr val="tx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s-CO" b="1" i="1" dirty="0" smtClean="0">
                <a:solidFill>
                  <a:schemeClr val="tx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de Laboratorio </a:t>
            </a:r>
            <a:r>
              <a:rPr lang="es-CO" b="1" i="1" dirty="0" smtClean="0">
                <a:solidFill>
                  <a:schemeClr val="tx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para Crudo </a:t>
            </a:r>
            <a:r>
              <a:rPr lang="es-CO" b="1" i="1" dirty="0" smtClean="0">
                <a:solidFill>
                  <a:schemeClr val="tx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y </a:t>
            </a:r>
            <a:r>
              <a:rPr lang="es-CO" b="1" i="1" dirty="0" smtClean="0">
                <a:solidFill>
                  <a:schemeClr val="tx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Derivados.</a:t>
            </a:r>
            <a:endParaRPr lang="es-CO" b="1" i="1" dirty="0" smtClean="0">
              <a:solidFill>
                <a:schemeClr val="tx2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endParaRPr lang="es-CO" b="1" i="1" dirty="0" smtClean="0">
              <a:solidFill>
                <a:schemeClr val="tx2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r>
              <a:rPr lang="es-CO" b="1" i="1" dirty="0">
                <a:solidFill>
                  <a:schemeClr val="tx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Escalar </a:t>
            </a:r>
            <a:r>
              <a:rPr lang="es-CO" b="1" i="1" dirty="0" smtClean="0">
                <a:solidFill>
                  <a:schemeClr val="tx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la </a:t>
            </a:r>
            <a:r>
              <a:rPr lang="es-CO" b="1" i="1" dirty="0">
                <a:solidFill>
                  <a:schemeClr val="tx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Planta Piloto de </a:t>
            </a:r>
          </a:p>
          <a:p>
            <a:r>
              <a:rPr lang="es-CO" b="1" i="1" dirty="0">
                <a:solidFill>
                  <a:schemeClr val="tx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250 Kg/</a:t>
            </a:r>
            <a:r>
              <a:rPr lang="es-CO" b="1" i="1" dirty="0" err="1">
                <a:solidFill>
                  <a:schemeClr val="tx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Batch</a:t>
            </a:r>
            <a:r>
              <a:rPr lang="es-CO" b="1" i="1" dirty="0">
                <a:solidFill>
                  <a:schemeClr val="tx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 a </a:t>
            </a:r>
            <a:r>
              <a:rPr lang="es-CO" b="1" i="1" dirty="0" smtClean="0">
                <a:solidFill>
                  <a:schemeClr val="tx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una</a:t>
            </a:r>
            <a:endParaRPr lang="es-CO" b="1" i="1" dirty="0">
              <a:solidFill>
                <a:schemeClr val="tx2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r>
              <a:rPr lang="es-CO" b="1" i="1" dirty="0" smtClean="0">
                <a:solidFill>
                  <a:schemeClr val="tx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Planta de 5 </a:t>
            </a:r>
            <a:r>
              <a:rPr lang="es-CO" b="1" i="1" dirty="0">
                <a:solidFill>
                  <a:schemeClr val="tx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Ton/</a:t>
            </a:r>
            <a:r>
              <a:rPr lang="es-CO" b="1" i="1" dirty="0" err="1">
                <a:solidFill>
                  <a:schemeClr val="tx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Batch</a:t>
            </a:r>
            <a:endParaRPr lang="es-CO" b="1" i="1" dirty="0">
              <a:solidFill>
                <a:schemeClr val="tx2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endParaRPr lang="es-CO" b="1" i="1" dirty="0" smtClean="0">
              <a:solidFill>
                <a:schemeClr val="tx2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r>
              <a:rPr lang="es-CO" b="1" i="1" dirty="0" smtClean="0">
                <a:solidFill>
                  <a:schemeClr val="tx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Recursos necesarios: </a:t>
            </a:r>
          </a:p>
          <a:p>
            <a:r>
              <a:rPr lang="es-CO" b="1" i="1" dirty="0" smtClean="0">
                <a:solidFill>
                  <a:schemeClr val="tx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USD $ 2 millones </a:t>
            </a:r>
          </a:p>
          <a:p>
            <a:endParaRPr lang="es-CO" b="1" i="1" dirty="0" smtClean="0">
              <a:solidFill>
                <a:schemeClr val="tx2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2" name="21 Grupo"/>
          <p:cNvGrpSpPr/>
          <p:nvPr/>
        </p:nvGrpSpPr>
        <p:grpSpPr>
          <a:xfrm>
            <a:off x="4644008" y="836712"/>
            <a:ext cx="4320480" cy="3888432"/>
            <a:chOff x="4929190" y="3351068"/>
            <a:chExt cx="3500462" cy="2704902"/>
          </a:xfrm>
        </p:grpSpPr>
        <p:pic>
          <p:nvPicPr>
            <p:cNvPr id="4102" name="Picture 6" descr="C:\Users\Draugh\Desktop\53079fba47d5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29190" y="3351068"/>
              <a:ext cx="3500462" cy="2704902"/>
            </a:xfrm>
            <a:prstGeom prst="rect">
              <a:avLst/>
            </a:prstGeom>
            <a:noFill/>
          </p:spPr>
        </p:pic>
        <p:sp>
          <p:nvSpPr>
            <p:cNvPr id="16" name="15 Elipse"/>
            <p:cNvSpPr/>
            <p:nvPr/>
          </p:nvSpPr>
          <p:spPr>
            <a:xfrm>
              <a:off x="5143504" y="5357826"/>
              <a:ext cx="142876" cy="14287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7" name="16 Elipse"/>
            <p:cNvSpPr/>
            <p:nvPr/>
          </p:nvSpPr>
          <p:spPr>
            <a:xfrm>
              <a:off x="5786446" y="4786322"/>
              <a:ext cx="142876" cy="14287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8" name="17 Elipse"/>
            <p:cNvSpPr/>
            <p:nvPr/>
          </p:nvSpPr>
          <p:spPr>
            <a:xfrm>
              <a:off x="7143768" y="4286256"/>
              <a:ext cx="142876" cy="14287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5293220" y="5358375"/>
              <a:ext cx="857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/>
                </a:rPr>
                <a:t>1,5 kg</a:t>
              </a:r>
              <a:endParaRPr lang="es-CO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/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5869284" y="4926327"/>
              <a:ext cx="857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/>
                </a:rPr>
                <a:t>250 kg</a:t>
              </a:r>
              <a:endParaRPr lang="es-CO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/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6949404" y="4566287"/>
              <a:ext cx="857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/>
                </a:rPr>
                <a:t>5.000 kg</a:t>
              </a:r>
              <a:endParaRPr lang="es-CO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/>
              </a:endParaRPr>
            </a:p>
          </p:txBody>
        </p:sp>
      </p:grpSp>
      <p:sp>
        <p:nvSpPr>
          <p:cNvPr id="22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160240" y="1241376"/>
            <a:ext cx="4427984" cy="6754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i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Proyección y Necesidades</a:t>
            </a:r>
          </a:p>
        </p:txBody>
      </p:sp>
      <p:pic>
        <p:nvPicPr>
          <p:cNvPr id="24" name="Picture 2" descr="http://drcalderonlabs.com/Logos/Drcald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2656"/>
            <a:ext cx="1512168" cy="952666"/>
          </a:xfrm>
          <a:prstGeom prst="rect">
            <a:avLst/>
          </a:prstGeom>
          <a:noFill/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88640"/>
            <a:ext cx="2338346" cy="966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9113" y="6444952"/>
            <a:ext cx="8105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25 CuadroTexto"/>
          <p:cNvSpPr txBox="1"/>
          <p:nvPr/>
        </p:nvSpPr>
        <p:spPr>
          <a:xfrm>
            <a:off x="4606200" y="4365104"/>
            <a:ext cx="4286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i="1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Una Planta </a:t>
            </a:r>
            <a:r>
              <a:rPr lang="es-CO" b="1" i="1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de </a:t>
            </a:r>
            <a:r>
              <a:rPr lang="es-CO" b="1" i="1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5 Ton/</a:t>
            </a:r>
            <a:r>
              <a:rPr lang="es-CO" b="1" i="1" dirty="0" err="1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Batch</a:t>
            </a:r>
            <a:endParaRPr lang="es-CO" b="1" i="1" dirty="0" smtClean="0">
              <a:solidFill>
                <a:schemeClr val="accent3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r>
              <a:rPr lang="es-CO" b="1" i="1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Produce </a:t>
            </a:r>
            <a:r>
              <a:rPr lang="es-CO" b="1" i="1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1</a:t>
            </a:r>
            <a:r>
              <a:rPr lang="es-CO" b="1" i="1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.000 galones/día </a:t>
            </a:r>
            <a:r>
              <a:rPr lang="es-CO" b="1" i="1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de Petróleo Crudo Ultra Liviano.</a:t>
            </a:r>
          </a:p>
          <a:p>
            <a:endParaRPr lang="es-CO" b="1" i="1" dirty="0" smtClean="0">
              <a:solidFill>
                <a:schemeClr val="accent3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r>
              <a:rPr lang="es-CO" b="1" i="1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En Bogotá pudiesen instalarse 100 plantas de esta capacidad</a:t>
            </a:r>
          </a:p>
        </p:txBody>
      </p:sp>
      <p:pic>
        <p:nvPicPr>
          <p:cNvPr id="27" name="Picture 2" descr="https://encrypted-tbn3.gstatic.com/images?q=tbn:ANd9GcRuebhBpJAjsWE8bAL0QZjNtq1VE7ErWqKLlgpHM-di8rowDeIFp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18310" y="5373216"/>
            <a:ext cx="1881682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13" y="6588968"/>
            <a:ext cx="8105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://drcalderonlabs.com/Logos/Drcald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1" y="332656"/>
            <a:ext cx="2520280" cy="1587776"/>
          </a:xfrm>
          <a:prstGeom prst="rect">
            <a:avLst/>
          </a:prstGeom>
          <a:noFill/>
        </p:spPr>
      </p:pic>
      <p:sp>
        <p:nvSpPr>
          <p:cNvPr id="15" name="3 Rectángulo"/>
          <p:cNvSpPr/>
          <p:nvPr/>
        </p:nvSpPr>
        <p:spPr>
          <a:xfrm>
            <a:off x="360040" y="2039937"/>
            <a:ext cx="58681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B050"/>
              </a:buClr>
              <a:buSzPct val="120000"/>
            </a:pPr>
            <a:r>
              <a:rPr lang="es-CO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Fundada </a:t>
            </a:r>
            <a:r>
              <a:rPr lang="es-CO" dirty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en </a:t>
            </a:r>
            <a:r>
              <a:rPr lang="es-CO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1993</a:t>
            </a:r>
          </a:p>
          <a:p>
            <a:pPr marL="457200" indent="-457200">
              <a:buClr>
                <a:srgbClr val="00B050"/>
              </a:buClr>
              <a:buSzPct val="120000"/>
            </a:pPr>
            <a:r>
              <a:rPr lang="es-CO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Laboratorio </a:t>
            </a:r>
            <a:r>
              <a:rPr lang="es-CO" dirty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de Prestación de Servicios </a:t>
            </a:r>
            <a:r>
              <a:rPr lang="es-CO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Analíticos</a:t>
            </a:r>
          </a:p>
          <a:p>
            <a:pPr marL="457200" indent="-457200">
              <a:buClr>
                <a:srgbClr val="00B050"/>
              </a:buClr>
              <a:buSzPct val="120000"/>
            </a:pPr>
            <a:r>
              <a:rPr lang="es-CO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Suelos</a:t>
            </a:r>
            <a:r>
              <a:rPr lang="es-CO" dirty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, Aguas, Tejidos Vegetales; </a:t>
            </a:r>
            <a:r>
              <a:rPr lang="es-CO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1996</a:t>
            </a:r>
          </a:p>
          <a:p>
            <a:pPr marL="457200" indent="-457200">
              <a:buClr>
                <a:srgbClr val="00B050"/>
              </a:buClr>
              <a:buSzPct val="120000"/>
            </a:pPr>
            <a:r>
              <a:rPr lang="es-CO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Microbiología</a:t>
            </a:r>
            <a:r>
              <a:rPr lang="es-CO" dirty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; </a:t>
            </a:r>
            <a:r>
              <a:rPr lang="es-CO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1998</a:t>
            </a:r>
          </a:p>
          <a:p>
            <a:pPr marL="457200" indent="-457200">
              <a:buClr>
                <a:srgbClr val="00B050"/>
              </a:buClr>
              <a:buSzPct val="120000"/>
            </a:pPr>
            <a:r>
              <a:rPr lang="es-CO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Metales </a:t>
            </a:r>
            <a:r>
              <a:rPr lang="es-CO" dirty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Pesados; </a:t>
            </a:r>
            <a:r>
              <a:rPr lang="es-CO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2003</a:t>
            </a:r>
          </a:p>
          <a:p>
            <a:pPr marL="457200" indent="-457200">
              <a:buClr>
                <a:srgbClr val="00B050"/>
              </a:buClr>
              <a:buSzPct val="120000"/>
            </a:pPr>
            <a:r>
              <a:rPr lang="es-CO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Ingeniería </a:t>
            </a:r>
            <a:r>
              <a:rPr lang="es-CO" dirty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Ambiental; </a:t>
            </a:r>
            <a:r>
              <a:rPr lang="es-CO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2005</a:t>
            </a:r>
          </a:p>
          <a:p>
            <a:pPr marL="457200" indent="-457200">
              <a:buClr>
                <a:srgbClr val="00B050"/>
              </a:buClr>
              <a:buSzPct val="120000"/>
            </a:pPr>
            <a:r>
              <a:rPr lang="es-CO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Ing. Compostaje </a:t>
            </a:r>
            <a:r>
              <a:rPr lang="es-CO" dirty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y </a:t>
            </a:r>
            <a:r>
              <a:rPr lang="es-CO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Reciclaje </a:t>
            </a:r>
            <a:r>
              <a:rPr lang="es-CO" dirty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de Materia Orgánica; </a:t>
            </a:r>
            <a:r>
              <a:rPr lang="es-CO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2008</a:t>
            </a:r>
          </a:p>
          <a:p>
            <a:pPr marL="457200" indent="-457200">
              <a:buClr>
                <a:srgbClr val="00B050"/>
              </a:buClr>
              <a:buSzPct val="120000"/>
            </a:pPr>
            <a:r>
              <a:rPr lang="es-CO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Certificación </a:t>
            </a:r>
            <a:r>
              <a:rPr lang="es-CO" dirty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ISO 9001-</a:t>
            </a:r>
            <a:r>
              <a:rPr lang="es-CO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2008</a:t>
            </a:r>
          </a:p>
          <a:p>
            <a:pPr marL="457200" indent="-457200">
              <a:buClr>
                <a:srgbClr val="00B050"/>
              </a:buClr>
              <a:buSzPct val="120000"/>
            </a:pPr>
            <a:r>
              <a:rPr lang="es-CO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Obtención </a:t>
            </a:r>
            <a:r>
              <a:rPr lang="es-CO" dirty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de Biochar, Pirólisis, </a:t>
            </a:r>
            <a:r>
              <a:rPr lang="es-CO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2010</a:t>
            </a:r>
          </a:p>
          <a:p>
            <a:pPr marL="457200" indent="-457200">
              <a:buClr>
                <a:srgbClr val="00B050"/>
              </a:buClr>
              <a:buSzPct val="120000"/>
            </a:pPr>
            <a:r>
              <a:rPr lang="es-CO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Reciclaje </a:t>
            </a:r>
            <a:r>
              <a:rPr lang="es-CO" dirty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Terciario de Plásticos, 2011 </a:t>
            </a:r>
            <a:r>
              <a:rPr lang="en-US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–</a:t>
            </a:r>
            <a:r>
              <a:rPr lang="es-CO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 2012</a:t>
            </a:r>
          </a:p>
          <a:p>
            <a:pPr marL="457200" indent="-457200">
              <a:buClr>
                <a:srgbClr val="00B050"/>
              </a:buClr>
              <a:buSzPct val="120000"/>
            </a:pPr>
            <a:r>
              <a:rPr lang="es-CO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Pirólisis </a:t>
            </a:r>
            <a:r>
              <a:rPr lang="es-CO" dirty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de Plásticos; </a:t>
            </a:r>
            <a:r>
              <a:rPr lang="es-CO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2012</a:t>
            </a:r>
          </a:p>
          <a:p>
            <a:pPr marL="457200" indent="-457200">
              <a:buClr>
                <a:srgbClr val="00B050"/>
              </a:buClr>
              <a:buSzPct val="120000"/>
            </a:pPr>
            <a:r>
              <a:rPr lang="es-CO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Acreditación ISO </a:t>
            </a:r>
            <a:r>
              <a:rPr lang="es-CO" dirty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17025; </a:t>
            </a:r>
            <a:r>
              <a:rPr lang="es-CO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2014</a:t>
            </a:r>
          </a:p>
          <a:p>
            <a:pPr marL="457200" indent="-457200">
              <a:buClr>
                <a:srgbClr val="00B050"/>
              </a:buClr>
              <a:buSzPct val="120000"/>
            </a:pPr>
            <a:r>
              <a:rPr lang="es-CO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Planta </a:t>
            </a:r>
            <a:r>
              <a:rPr lang="es-CO" dirty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Piloto </a:t>
            </a:r>
            <a:r>
              <a:rPr lang="es-CO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PlastiCombustibles</a:t>
            </a:r>
            <a:r>
              <a:rPr lang="es-CO" dirty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; </a:t>
            </a:r>
            <a:r>
              <a:rPr lang="es-CO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2014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106711"/>
            <a:ext cx="3240360" cy="2430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077072"/>
            <a:ext cx="3263453" cy="2447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60648"/>
            <a:ext cx="3491880" cy="144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24 CuadroTexto"/>
          <p:cNvSpPr txBox="1"/>
          <p:nvPr/>
        </p:nvSpPr>
        <p:spPr>
          <a:xfrm>
            <a:off x="550615" y="1693972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i="1" dirty="0" err="1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Plasticombustibles</a:t>
            </a:r>
            <a:r>
              <a:rPr lang="es-CO" sz="1600" b="1" i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 es una </a:t>
            </a:r>
            <a:r>
              <a:rPr lang="es-CO" sz="1600" b="1" i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solución tecnológica para el tratamiento de los residuos plásticos no reciclables y difíciles de reciclar, convirtiéndolos en Petróleo Crudo Ultra Liviano, Gasolina, Diesel, Kerosene y Fuel </a:t>
            </a:r>
            <a:r>
              <a:rPr lang="es-CO" sz="1600" b="1" i="1" dirty="0" err="1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Oil</a:t>
            </a:r>
            <a:r>
              <a:rPr lang="es-CO" sz="1600" b="1" i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.</a:t>
            </a:r>
          </a:p>
          <a:p>
            <a:pPr algn="ctr"/>
            <a:endParaRPr lang="es-ES_tradnl" sz="1600" b="1" i="1" dirty="0">
              <a:solidFill>
                <a:schemeClr val="tx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26" name="25 Imagen" descr="Basuras de Plástic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077072"/>
            <a:ext cx="3008333" cy="2304256"/>
          </a:xfrm>
          <a:prstGeom prst="rect">
            <a:avLst/>
          </a:prstGeom>
        </p:spPr>
      </p:pic>
      <p:pic>
        <p:nvPicPr>
          <p:cNvPr id="1031" name="Picture 7" descr="http://img2.wikia.nocookie.net/__cb20100307223057/losinmaduros/es/images/a/a6/Igua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725144"/>
            <a:ext cx="1076325" cy="1076326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4077072"/>
            <a:ext cx="10191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4077072"/>
            <a:ext cx="10572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4077072"/>
            <a:ext cx="10763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9113" y="6588968"/>
            <a:ext cx="8105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1234691" y="2564904"/>
            <a:ext cx="6768752" cy="129614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b="1" i="1" dirty="0" smtClean="0">
                <a:latin typeface="HELVETICA" pitchFamily="34" charset="0"/>
                <a:ea typeface="+mj-ea"/>
                <a:cs typeface="HELVETICA" pitchFamily="34" charset="0"/>
              </a:rPr>
              <a:t>PlastiCombustibles,</a:t>
            </a:r>
            <a:r>
              <a:rPr kumimoji="0" lang="es-CL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 el eslabón en la cadena Petróleo -</a:t>
            </a:r>
            <a:r>
              <a:rPr kumimoji="0" lang="es-CL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 </a:t>
            </a:r>
            <a:r>
              <a:rPr kumimoji="0" lang="es-CL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Plástico -</a:t>
            </a:r>
            <a:r>
              <a:rPr kumimoji="0" lang="es-CL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 Petróleo, que permite el cierre de su Ciclo de Vida</a:t>
            </a:r>
            <a:r>
              <a:rPr kumimoji="0" lang="es-CL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.</a:t>
            </a:r>
            <a:endParaRPr kumimoji="0" lang="es-CL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  <p:pic>
        <p:nvPicPr>
          <p:cNvPr id="14" name="Picture 2" descr="http://drcalderonlabs.com/Logos/Drcald4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348498"/>
            <a:ext cx="1944216" cy="1224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1 Grupo"/>
          <p:cNvGrpSpPr/>
          <p:nvPr/>
        </p:nvGrpSpPr>
        <p:grpSpPr>
          <a:xfrm>
            <a:off x="5004048" y="4365104"/>
            <a:ext cx="3755672" cy="2304256"/>
            <a:chOff x="4716016" y="1700808"/>
            <a:chExt cx="3755672" cy="2304256"/>
          </a:xfrm>
        </p:grpSpPr>
        <p:pic>
          <p:nvPicPr>
            <p:cNvPr id="16386" name="Picture 2" descr="http://currencyguide.eu/usd-en/100usd_new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6016" y="1700808"/>
              <a:ext cx="3755672" cy="1656184"/>
            </a:xfrm>
            <a:prstGeom prst="rect">
              <a:avLst/>
            </a:prstGeom>
            <a:noFill/>
          </p:spPr>
        </p:pic>
        <p:pic>
          <p:nvPicPr>
            <p:cNvPr id="9" name="Picture 2" descr="http://currencyguide.eu/usd-en/100usd_new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6016" y="1916832"/>
              <a:ext cx="3755672" cy="1656184"/>
            </a:xfrm>
            <a:prstGeom prst="rect">
              <a:avLst/>
            </a:prstGeom>
            <a:noFill/>
          </p:spPr>
        </p:pic>
        <p:pic>
          <p:nvPicPr>
            <p:cNvPr id="10" name="Picture 2" descr="http://currencyguide.eu/usd-en/100usd_new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6016" y="2132856"/>
              <a:ext cx="3755672" cy="1656184"/>
            </a:xfrm>
            <a:prstGeom prst="rect">
              <a:avLst/>
            </a:prstGeom>
            <a:noFill/>
          </p:spPr>
        </p:pic>
        <p:pic>
          <p:nvPicPr>
            <p:cNvPr id="11" name="Picture 2" descr="http://currencyguide.eu/usd-en/100usd_new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6016" y="2348880"/>
              <a:ext cx="3755672" cy="1656184"/>
            </a:xfrm>
            <a:prstGeom prst="rect">
              <a:avLst/>
            </a:prstGeom>
            <a:noFill/>
          </p:spPr>
        </p:pic>
      </p:grpSp>
      <p:sp>
        <p:nvSpPr>
          <p:cNvPr id="16388" name="AutoShape 4" descr="Resultado de imagen para igu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16390" name="Picture 6" descr="http://img2.wikia.nocookie.net/__cb20100307223057/losinmaduros/es/images/a/a6/Igua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861048"/>
            <a:ext cx="792087" cy="792088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268760"/>
            <a:ext cx="370164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Draugh\Desktop\Sin títul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0711" y="3121124"/>
            <a:ext cx="3705225" cy="2324100"/>
          </a:xfrm>
          <a:prstGeom prst="rect">
            <a:avLst/>
          </a:prstGeom>
          <a:noFill/>
        </p:spPr>
      </p:pic>
      <p:pic>
        <p:nvPicPr>
          <p:cNvPr id="13" name="Picture 2" descr="http://drcalderonlabs.com/Logos/Drcald4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332656"/>
            <a:ext cx="1512168" cy="952666"/>
          </a:xfrm>
          <a:prstGeom prst="rect">
            <a:avLst/>
          </a:prstGeom>
          <a:noFill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188640"/>
            <a:ext cx="2338346" cy="966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1628800"/>
            <a:ext cx="4427984" cy="136815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i="1" dirty="0" smtClean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cs typeface="HELVETICA" pitchFamily="34" charset="0"/>
              </a:rPr>
              <a:t>A través </a:t>
            </a:r>
            <a:r>
              <a:rPr lang="es-ES" sz="1800" b="1" i="1" dirty="0" smtClean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cs typeface="HELVETICA" pitchFamily="34" charset="0"/>
              </a:rPr>
              <a:t>de Cracking </a:t>
            </a:r>
            <a:r>
              <a:rPr lang="es-ES" sz="1800" b="1" i="1" dirty="0" smtClean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cs typeface="HELVETICA" pitchFamily="34" charset="0"/>
              </a:rPr>
              <a:t>Térmico y Catalítico</a:t>
            </a:r>
            <a:endParaRPr lang="es-ES" sz="1800" b="1" i="1" dirty="0" smtClean="0">
              <a:solidFill>
                <a:schemeClr val="bg2">
                  <a:lumMod val="2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r>
              <a:rPr lang="es-ES" sz="1800" b="1" i="1" dirty="0" smtClean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cs typeface="HELVETICA" pitchFamily="34" charset="0"/>
              </a:rPr>
              <a:t>Valorizamos los plásticos no </a:t>
            </a:r>
            <a:r>
              <a:rPr lang="es-ES" sz="1800" b="1" i="1" dirty="0" smtClean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cs typeface="HELVETICA" pitchFamily="34" charset="0"/>
              </a:rPr>
              <a:t>reciclables. </a:t>
            </a:r>
            <a:endParaRPr lang="es-ES" sz="1800" b="1" i="1" dirty="0" smtClean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076056" y="1484784"/>
            <a:ext cx="3600400" cy="1800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800" b="1" i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En Colombia más de un millón de toneladas anuales de “basuras” de plástico, contaminan los ecosistemas o se disponen en vertederos y rellenos sanitarios.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683568" y="357359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8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http://dtoms.com/2011/02/21/its-sad-bad-news-about-the-oceans/</a:t>
            </a:r>
            <a:endParaRPr lang="es-ES" sz="80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416852"/>
            <a:ext cx="4248472" cy="208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88640"/>
            <a:ext cx="2338346" cy="966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6525344"/>
            <a:ext cx="8105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drcalderonlabs.com/Logos/Drcald4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332656"/>
            <a:ext cx="1512168" cy="952666"/>
          </a:xfrm>
          <a:prstGeom prst="rect">
            <a:avLst/>
          </a:prstGeom>
          <a:noFill/>
        </p:spPr>
      </p:pic>
      <p:pic>
        <p:nvPicPr>
          <p:cNvPr id="14" name="Picture 2" descr="C:\Documents and Settings\Gustavo\Mis documentos\PlastiCombustibles\Fotografias\DSC00020.JPG"/>
          <p:cNvPicPr>
            <a:picLocks noChangeAspect="1" noChangeArrowheads="1"/>
          </p:cNvPicPr>
          <p:nvPr/>
        </p:nvPicPr>
        <p:blipFill>
          <a:blip r:embed="rId8" cstate="print"/>
          <a:srcRect l="14187" t="15560" r="19887" b="8728"/>
          <a:stretch>
            <a:fillRect/>
          </a:stretch>
        </p:blipFill>
        <p:spPr bwMode="auto">
          <a:xfrm>
            <a:off x="5076056" y="3616599"/>
            <a:ext cx="3528392" cy="2692721"/>
          </a:xfrm>
          <a:prstGeom prst="rect">
            <a:avLst/>
          </a:prstGeom>
          <a:noFill/>
        </p:spPr>
      </p:pic>
      <p:sp>
        <p:nvSpPr>
          <p:cNvPr id="17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83568" y="4437112"/>
            <a:ext cx="4032448" cy="165618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800" b="1" i="1" dirty="0" smtClean="0">
                <a:latin typeface="HELVETICA" pitchFamily="34" charset="0"/>
                <a:cs typeface="HELVETICA" pitchFamily="34" charset="0"/>
              </a:rPr>
              <a:t>De estos residuos se podrían extraer 13.000 BPD</a:t>
            </a:r>
            <a:endParaRPr lang="es-ES" sz="1800" b="1" i="1" dirty="0" smtClean="0">
              <a:latin typeface="HELVETICA" pitchFamily="34" charset="0"/>
              <a:cs typeface="HELVETICA" pitchFamily="34" charset="0"/>
            </a:endParaRPr>
          </a:p>
          <a:p>
            <a:pPr algn="l"/>
            <a:endParaRPr lang="es-ES" sz="1800" b="1" i="1" dirty="0" smtClean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88640"/>
            <a:ext cx="2338346" cy="966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113" y="6444952"/>
            <a:ext cx="8105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D:\Dropbox\Plasticombustibles Compartido\Registro fotográfico\30-05-2015\DSC05019.JPG"/>
          <p:cNvPicPr>
            <a:picLocks noChangeAspect="1" noChangeArrowheads="1"/>
          </p:cNvPicPr>
          <p:nvPr/>
        </p:nvPicPr>
        <p:blipFill>
          <a:blip r:embed="rId5" cstate="print"/>
          <a:srcRect b="4560"/>
          <a:stretch>
            <a:fillRect/>
          </a:stretch>
        </p:blipFill>
        <p:spPr bwMode="auto">
          <a:xfrm>
            <a:off x="1259632" y="1268760"/>
            <a:ext cx="6955706" cy="4411445"/>
          </a:xfrm>
          <a:prstGeom prst="rect">
            <a:avLst/>
          </a:prstGeom>
          <a:noFill/>
        </p:spPr>
      </p:pic>
      <p:pic>
        <p:nvPicPr>
          <p:cNvPr id="14" name="Picture 2" descr="http://drcalderonlabs.com/Logos/Drcald4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32656"/>
            <a:ext cx="1512168" cy="952666"/>
          </a:xfrm>
          <a:prstGeom prst="rect">
            <a:avLst/>
          </a:prstGeom>
          <a:noFill/>
        </p:spPr>
      </p:pic>
      <p:sp>
        <p:nvSpPr>
          <p:cNvPr id="16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99592" y="5777880"/>
            <a:ext cx="7776864" cy="6754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i="1" dirty="0" smtClean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cs typeface="HELVETICA" pitchFamily="34" charset="0"/>
              </a:rPr>
              <a:t>Planta Piloto de PlastiCombustibles, </a:t>
            </a:r>
          </a:p>
          <a:p>
            <a:r>
              <a:rPr lang="es-ES" sz="1800" b="1" i="1" dirty="0" smtClean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cs typeface="HELVETICA" pitchFamily="34" charset="0"/>
              </a:rPr>
              <a:t>procesa 250 Kg de residuos plásticos /</a:t>
            </a:r>
            <a:r>
              <a:rPr lang="es-ES" sz="1800" b="1" i="1" dirty="0" err="1" smtClean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cs typeface="HELVETICA" pitchFamily="34" charset="0"/>
              </a:rPr>
              <a:t>batch</a:t>
            </a:r>
            <a:endParaRPr lang="es-ES" sz="1800" b="1" i="1" dirty="0" smtClean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88640"/>
            <a:ext cx="2338346" cy="966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113" y="6444952"/>
            <a:ext cx="8105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://drcalderonlabs.com/Logos/Drcald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32656"/>
            <a:ext cx="1512168" cy="952666"/>
          </a:xfrm>
          <a:prstGeom prst="rect">
            <a:avLst/>
          </a:prstGeom>
          <a:noFill/>
        </p:spPr>
      </p:pic>
      <p:sp>
        <p:nvSpPr>
          <p:cNvPr id="16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70744" y="4149080"/>
            <a:ext cx="7776864" cy="504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i="1" dirty="0" smtClean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cs typeface="HELVETICA" pitchFamily="34" charset="0"/>
              </a:rPr>
              <a:t>Diagrama del proceso de conversión de </a:t>
            </a:r>
            <a:r>
              <a:rPr lang="es-ES" sz="1800" b="1" i="1" dirty="0" err="1" smtClean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cs typeface="HELVETICA" pitchFamily="34" charset="0"/>
              </a:rPr>
              <a:t>PlastiCombustibles</a:t>
            </a:r>
            <a:r>
              <a:rPr lang="es-ES" sz="1800" b="1" i="1" dirty="0" smtClean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cs typeface="HELVETICA" pitchFamily="34" charset="0"/>
              </a:rPr>
              <a:t>,</a:t>
            </a:r>
            <a:endParaRPr lang="es-ES" sz="1800" b="1" i="1" dirty="0" smtClean="0">
              <a:solidFill>
                <a:schemeClr val="bg2">
                  <a:lumMod val="2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026" name="Picture 2" descr="C:\Users\Felipe\Dropbox (DrCalderonLabs)\Plasticombustibles Compartido\Diagramas de Proceso\Diagrama Horizontal Nuevo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36571"/>
            <a:ext cx="8496944" cy="121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29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88640"/>
            <a:ext cx="2338346" cy="966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13" y="6516960"/>
            <a:ext cx="8105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ttp://drcalderonlabs.com/Logos/Drcald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2656"/>
            <a:ext cx="1512168" cy="952666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375140"/>
            <a:ext cx="6696743" cy="500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2195736" y="908720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 smtClean="0">
                <a:latin typeface="HELVETICA" pitchFamily="34" charset="0"/>
                <a:cs typeface="HELVETICA" pitchFamily="34" charset="0"/>
              </a:rPr>
              <a:t>Determinaciones Analíticas de Gasolina</a:t>
            </a:r>
            <a:endParaRPr lang="es-ES_tradnl" b="1" i="1" dirty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88640"/>
            <a:ext cx="2338346" cy="966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13" y="6444952"/>
            <a:ext cx="8105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ttp://drcalderonlabs.com/Logos/Drcald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2656"/>
            <a:ext cx="1512168" cy="952666"/>
          </a:xfrm>
          <a:prstGeom prst="rect">
            <a:avLst/>
          </a:prstGeom>
          <a:noFill/>
        </p:spPr>
      </p:pic>
      <p:sp>
        <p:nvSpPr>
          <p:cNvPr id="12" name="11 Rectángulo"/>
          <p:cNvSpPr/>
          <p:nvPr/>
        </p:nvSpPr>
        <p:spPr>
          <a:xfrm>
            <a:off x="2483768" y="1043444"/>
            <a:ext cx="4608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 smtClean="0">
                <a:latin typeface="HELVETICA" pitchFamily="34" charset="0"/>
                <a:cs typeface="HELVETICA" pitchFamily="34" charset="0"/>
              </a:rPr>
              <a:t>Determinaciones Analíticas de Diesel</a:t>
            </a:r>
            <a:endParaRPr lang="es-ES_tradnl" b="1" i="1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522734"/>
            <a:ext cx="6840760" cy="47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3606</TotalTime>
  <Words>354</Words>
  <Application>Microsoft Office PowerPoint</Application>
  <PresentationFormat>Presentación en pantalla (4:3)</PresentationFormat>
  <Paragraphs>57</Paragraphs>
  <Slides>15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Windows 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PlastiCombustibles</dc:title>
  <dc:creator>WinuE</dc:creator>
  <cp:lastModifiedBy>Felipe Calderón</cp:lastModifiedBy>
  <cp:revision>184</cp:revision>
  <dcterms:created xsi:type="dcterms:W3CDTF">2013-09-04T04:47:33Z</dcterms:created>
  <dcterms:modified xsi:type="dcterms:W3CDTF">2016-01-27T23:16:10Z</dcterms:modified>
</cp:coreProperties>
</file>